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Englebert"/>
      <p:regular r:id="rId15"/>
    </p:embeddedFont>
    <p:embeddedFont>
      <p:font typeface="Pacifico"/>
      <p:regular r:id="rId16"/>
    </p:embeddedFont>
    <p:embeddedFont>
      <p:font typeface="Happy Monkey"/>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nglebert-regular.fntdata"/><Relationship Id="rId14" Type="http://schemas.openxmlformats.org/officeDocument/2006/relationships/slide" Target="slides/slide9.xml"/><Relationship Id="rId17" Type="http://schemas.openxmlformats.org/officeDocument/2006/relationships/font" Target="fonts/HappyMonkey-regular.fntdata"/><Relationship Id="rId16"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9056ebbe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9056ebbe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9056ebb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9056ebb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9056ebbe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9056ebb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3608562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3608562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class, we watched the first 1:48 of this video.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d39a7e9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d39a7e9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d39a7e91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d39a7e9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d39a7e91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d39a7e91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d39a7e91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d39a7e91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www.youtube.com/watch?v=2mLycSbkZs8" TargetMode="External"/><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www.youtube.com/watch?v=-y-kodpq6s8" TargetMode="External"/><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www.youtube.com/watch?v=qleVqneWgc4" TargetMode="External"/><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sp>
        <p:nvSpPr>
          <p:cNvPr id="55" name="Google Shape;55;p13"/>
          <p:cNvSpPr txBox="1"/>
          <p:nvPr/>
        </p:nvSpPr>
        <p:spPr>
          <a:xfrm>
            <a:off x="685800" y="525775"/>
            <a:ext cx="7680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chemeClr val="lt1"/>
                </a:solidFill>
                <a:latin typeface="Pacifico"/>
                <a:ea typeface="Pacifico"/>
                <a:cs typeface="Pacifico"/>
                <a:sym typeface="Pacifico"/>
              </a:rPr>
              <a:t>Baile Folklórico</a:t>
            </a:r>
            <a:endParaRPr sz="6000">
              <a:solidFill>
                <a:schemeClr val="lt1"/>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3500">
                <a:solidFill>
                  <a:srgbClr val="3D85C6"/>
                </a:solidFill>
                <a:latin typeface="Pacifico"/>
                <a:ea typeface="Pacifico"/>
                <a:cs typeface="Pacifico"/>
                <a:sym typeface="Pacifico"/>
              </a:rPr>
              <a:t>Baile Folklórico</a:t>
            </a:r>
            <a:endParaRPr sz="260">
              <a:solidFill>
                <a:srgbClr val="3D85C6"/>
              </a:solidFill>
              <a:latin typeface="Pacifico"/>
              <a:ea typeface="Pacifico"/>
              <a:cs typeface="Pacifico"/>
              <a:sym typeface="Pacifico"/>
            </a:endParaRPr>
          </a:p>
        </p:txBody>
      </p:sp>
      <p:sp>
        <p:nvSpPr>
          <p:cNvPr id="61" name="Google Shape;61;p14"/>
          <p:cNvSpPr txBox="1"/>
          <p:nvPr>
            <p:ph idx="1" type="body"/>
          </p:nvPr>
        </p:nvSpPr>
        <p:spPr>
          <a:xfrm>
            <a:off x="80575" y="1020650"/>
            <a:ext cx="3357300" cy="4042200"/>
          </a:xfrm>
          <a:prstGeom prst="rect">
            <a:avLst/>
          </a:prstGeom>
        </p:spPr>
        <p:txBody>
          <a:bodyPr anchorCtr="0" anchor="t" bIns="91425" lIns="91425" spcFirstLastPara="1" rIns="91425" wrap="square" tIns="91425">
            <a:normAutofit fontScale="92500" lnSpcReduction="20000"/>
          </a:bodyPr>
          <a:lstStyle/>
          <a:p>
            <a:pPr indent="0" lvl="0" marL="457200" rtl="0" algn="l">
              <a:lnSpc>
                <a:spcPct val="100000"/>
              </a:lnSpc>
              <a:spcBef>
                <a:spcPts val="0"/>
              </a:spcBef>
              <a:spcAft>
                <a:spcPts val="0"/>
              </a:spcAft>
              <a:buNone/>
            </a:pPr>
            <a:r>
              <a:t/>
            </a:r>
            <a:endParaRPr>
              <a:solidFill>
                <a:schemeClr val="dk1"/>
              </a:solidFill>
              <a:latin typeface="Happy Monkey"/>
              <a:ea typeface="Happy Monkey"/>
              <a:cs typeface="Happy Monkey"/>
              <a:sym typeface="Happy Monkey"/>
            </a:endParaRPr>
          </a:p>
          <a:p>
            <a:pPr indent="-299085" lvl="0" marL="457200" rtl="0" algn="l">
              <a:spcBef>
                <a:spcPts val="0"/>
              </a:spcBef>
              <a:spcAft>
                <a:spcPts val="0"/>
              </a:spcAft>
              <a:buClr>
                <a:schemeClr val="dk1"/>
              </a:buClr>
              <a:buSzPct val="100000"/>
              <a:buFont typeface="Happy Monkey"/>
              <a:buChar char="★"/>
            </a:pPr>
            <a:r>
              <a:rPr lang="en">
                <a:solidFill>
                  <a:schemeClr val="dk1"/>
                </a:solidFill>
                <a:latin typeface="Happy Monkey"/>
                <a:ea typeface="Happy Monkey"/>
                <a:cs typeface="Happy Monkey"/>
                <a:sym typeface="Happy Monkey"/>
              </a:rPr>
              <a:t>Baile Folklórico includes many different types of folk dances from </a:t>
            </a:r>
            <a:r>
              <a:rPr lang="en">
                <a:solidFill>
                  <a:schemeClr val="dk1"/>
                </a:solidFill>
                <a:latin typeface="Happy Monkey"/>
                <a:ea typeface="Happy Monkey"/>
                <a:cs typeface="Happy Monkey"/>
                <a:sym typeface="Happy Monkey"/>
              </a:rPr>
              <a:t>Hispanic cultures across many countries, particularly in Mexico, Spain, and Puerto Rico. Not all </a:t>
            </a:r>
            <a:r>
              <a:rPr lang="en">
                <a:solidFill>
                  <a:schemeClr val="dk1"/>
                </a:solidFill>
                <a:latin typeface="Happy Monkey"/>
                <a:ea typeface="Happy Monkey"/>
                <a:cs typeface="Happy Monkey"/>
                <a:sym typeface="Happy Monkey"/>
              </a:rPr>
              <a:t>Baile Folklórico is the same.</a:t>
            </a:r>
            <a:br>
              <a:rPr lang="en">
                <a:solidFill>
                  <a:schemeClr val="dk1"/>
                </a:solidFill>
                <a:latin typeface="Happy Monkey"/>
                <a:ea typeface="Happy Monkey"/>
                <a:cs typeface="Happy Monkey"/>
                <a:sym typeface="Happy Monkey"/>
              </a:rPr>
            </a:br>
            <a:endParaRPr>
              <a:solidFill>
                <a:schemeClr val="dk1"/>
              </a:solidFill>
              <a:latin typeface="Happy Monkey"/>
              <a:ea typeface="Happy Monkey"/>
              <a:cs typeface="Happy Monkey"/>
              <a:sym typeface="Happy Monkey"/>
            </a:endParaRPr>
          </a:p>
          <a:p>
            <a:pPr indent="-299085" lvl="0" marL="457200" rtl="0" algn="l">
              <a:spcBef>
                <a:spcPts val="0"/>
              </a:spcBef>
              <a:spcAft>
                <a:spcPts val="0"/>
              </a:spcAft>
              <a:buClr>
                <a:schemeClr val="dk1"/>
              </a:buClr>
              <a:buSzPct val="100000"/>
              <a:buFont typeface="Happy Monkey"/>
              <a:buChar char="★"/>
            </a:pPr>
            <a:r>
              <a:rPr lang="en">
                <a:solidFill>
                  <a:schemeClr val="dk1"/>
                </a:solidFill>
                <a:latin typeface="Happy Monkey"/>
                <a:ea typeface="Happy Monkey"/>
                <a:cs typeface="Happy Monkey"/>
                <a:sym typeface="Happy Monkey"/>
              </a:rPr>
              <a:t>Though the dances differ from region to region, the basic steps and style of dances are often similar.</a:t>
            </a:r>
            <a:br>
              <a:rPr lang="en">
                <a:solidFill>
                  <a:schemeClr val="dk1"/>
                </a:solidFill>
                <a:highlight>
                  <a:srgbClr val="FFFFFF"/>
                </a:highlight>
                <a:latin typeface="Happy Monkey"/>
                <a:ea typeface="Happy Monkey"/>
                <a:cs typeface="Happy Monkey"/>
                <a:sym typeface="Happy Monkey"/>
              </a:rPr>
            </a:br>
            <a:endParaRPr>
              <a:solidFill>
                <a:schemeClr val="dk1"/>
              </a:solidFill>
              <a:highlight>
                <a:srgbClr val="FFFFFF"/>
              </a:highlight>
              <a:latin typeface="Happy Monkey"/>
              <a:ea typeface="Happy Monkey"/>
              <a:cs typeface="Happy Monkey"/>
              <a:sym typeface="Happy Monkey"/>
            </a:endParaRPr>
          </a:p>
          <a:p>
            <a:pPr indent="-299085" lvl="0" marL="457200" rtl="0" algn="l">
              <a:spcBef>
                <a:spcPts val="0"/>
              </a:spcBef>
              <a:spcAft>
                <a:spcPts val="0"/>
              </a:spcAft>
              <a:buClr>
                <a:schemeClr val="dk1"/>
              </a:buClr>
              <a:buSzPct val="100000"/>
              <a:buFont typeface="Happy Monkey"/>
              <a:buChar char="★"/>
            </a:pPr>
            <a:r>
              <a:rPr lang="en">
                <a:solidFill>
                  <a:schemeClr val="dk1"/>
                </a:solidFill>
                <a:latin typeface="Happy Monkey"/>
                <a:ea typeface="Happy Monkey"/>
                <a:cs typeface="Happy Monkey"/>
                <a:sym typeface="Happy Monkey"/>
              </a:rPr>
              <a:t>Dance movements can be compared to tap dancing, with lots of rhythmic stomping.</a:t>
            </a:r>
            <a:br>
              <a:rPr lang="en">
                <a:solidFill>
                  <a:schemeClr val="dk1"/>
                </a:solidFill>
                <a:latin typeface="Happy Monkey"/>
                <a:ea typeface="Happy Monkey"/>
                <a:cs typeface="Happy Monkey"/>
                <a:sym typeface="Happy Monkey"/>
              </a:rPr>
            </a:br>
            <a:endParaRPr>
              <a:solidFill>
                <a:schemeClr val="dk1"/>
              </a:solidFill>
              <a:latin typeface="Happy Monkey"/>
              <a:ea typeface="Happy Monkey"/>
              <a:cs typeface="Happy Monkey"/>
              <a:sym typeface="Happy Monkey"/>
            </a:endParaRPr>
          </a:p>
          <a:p>
            <a:pPr indent="-299085" lvl="0" marL="457200" rtl="0" algn="l">
              <a:spcBef>
                <a:spcPts val="0"/>
              </a:spcBef>
              <a:spcAft>
                <a:spcPts val="0"/>
              </a:spcAft>
              <a:buClr>
                <a:schemeClr val="dk1"/>
              </a:buClr>
              <a:buSzPct val="100000"/>
              <a:buFont typeface="Happy Monkey"/>
              <a:buChar char="★"/>
            </a:pPr>
            <a:r>
              <a:rPr lang="en">
                <a:solidFill>
                  <a:schemeClr val="dk1"/>
                </a:solidFill>
                <a:latin typeface="Happy Monkey"/>
                <a:ea typeface="Happy Monkey"/>
                <a:cs typeface="Happy Monkey"/>
                <a:sym typeface="Happy Monkey"/>
              </a:rPr>
              <a:t>Dance movements are often repeated multiple times before switching to a different movement</a:t>
            </a:r>
            <a:br>
              <a:rPr lang="en">
                <a:solidFill>
                  <a:schemeClr val="dk1"/>
                </a:solidFill>
                <a:latin typeface="Happy Monkey"/>
                <a:ea typeface="Happy Monkey"/>
                <a:cs typeface="Happy Monkey"/>
                <a:sym typeface="Happy Monkey"/>
              </a:rPr>
            </a:br>
            <a:endParaRPr>
              <a:solidFill>
                <a:schemeClr val="dk1"/>
              </a:solidFill>
              <a:latin typeface="Happy Monkey"/>
              <a:ea typeface="Happy Monkey"/>
              <a:cs typeface="Happy Monkey"/>
              <a:sym typeface="Happy Monkey"/>
            </a:endParaRPr>
          </a:p>
          <a:p>
            <a:pPr indent="-299085" lvl="0" marL="457200" rtl="0" algn="l">
              <a:spcBef>
                <a:spcPts val="0"/>
              </a:spcBef>
              <a:spcAft>
                <a:spcPts val="0"/>
              </a:spcAft>
              <a:buClr>
                <a:schemeClr val="dk1"/>
              </a:buClr>
              <a:buSzPct val="100000"/>
              <a:buFont typeface="Happy Monkey"/>
              <a:buChar char="★"/>
            </a:pPr>
            <a:r>
              <a:rPr lang="en">
                <a:solidFill>
                  <a:schemeClr val="dk1"/>
                </a:solidFill>
                <a:latin typeface="Happy Monkey"/>
                <a:ea typeface="Happy Monkey"/>
                <a:cs typeface="Happy Monkey"/>
                <a:sym typeface="Happy Monkey"/>
              </a:rPr>
              <a:t>The music is energetic and joyful, and written specifically for dancing</a:t>
            </a:r>
            <a:endParaRPr>
              <a:solidFill>
                <a:schemeClr val="dk1"/>
              </a:solidFill>
              <a:highlight>
                <a:srgbClr val="FFFFFF"/>
              </a:highlight>
              <a:latin typeface="Happy Monkey"/>
              <a:ea typeface="Happy Monkey"/>
              <a:cs typeface="Happy Monkey"/>
              <a:sym typeface="Happy Monkey"/>
            </a:endParaRPr>
          </a:p>
        </p:txBody>
      </p:sp>
      <p:pic>
        <p:nvPicPr>
          <p:cNvPr id="62" name="Google Shape;62;p14"/>
          <p:cNvPicPr preferRelativeResize="0"/>
          <p:nvPr/>
        </p:nvPicPr>
        <p:blipFill>
          <a:blip r:embed="rId4">
            <a:alphaModFix/>
          </a:blip>
          <a:stretch>
            <a:fillRect/>
          </a:stretch>
        </p:blipFill>
        <p:spPr>
          <a:xfrm>
            <a:off x="3543038" y="1185588"/>
            <a:ext cx="5495925" cy="322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500">
                <a:solidFill>
                  <a:srgbClr val="3D85C6"/>
                </a:solidFill>
                <a:latin typeface="Pacifico"/>
                <a:ea typeface="Pacifico"/>
                <a:cs typeface="Pacifico"/>
                <a:sym typeface="Pacifico"/>
              </a:rPr>
              <a:t>Baile Folklórico</a:t>
            </a:r>
            <a:endParaRPr sz="260">
              <a:solidFill>
                <a:srgbClr val="3D85C6"/>
              </a:solidFill>
              <a:latin typeface="Pacifico"/>
              <a:ea typeface="Pacifico"/>
              <a:cs typeface="Pacifico"/>
              <a:sym typeface="Pacifico"/>
            </a:endParaRPr>
          </a:p>
        </p:txBody>
      </p:sp>
      <p:pic>
        <p:nvPicPr>
          <p:cNvPr id="68" name="Google Shape;68;p15"/>
          <p:cNvPicPr preferRelativeResize="0"/>
          <p:nvPr/>
        </p:nvPicPr>
        <p:blipFill>
          <a:blip r:embed="rId4">
            <a:alphaModFix/>
          </a:blip>
          <a:stretch>
            <a:fillRect/>
          </a:stretch>
        </p:blipFill>
        <p:spPr>
          <a:xfrm>
            <a:off x="3451250" y="931638"/>
            <a:ext cx="5510799" cy="3673875"/>
          </a:xfrm>
          <a:prstGeom prst="rect">
            <a:avLst/>
          </a:prstGeom>
          <a:noFill/>
          <a:ln>
            <a:noFill/>
          </a:ln>
        </p:spPr>
      </p:pic>
      <p:sp>
        <p:nvSpPr>
          <p:cNvPr id="69" name="Google Shape;69;p15"/>
          <p:cNvSpPr txBox="1"/>
          <p:nvPr/>
        </p:nvSpPr>
        <p:spPr>
          <a:xfrm>
            <a:off x="-43500" y="1218950"/>
            <a:ext cx="3518400" cy="3509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Happy Monkey"/>
              <a:buChar char="★"/>
            </a:pPr>
            <a:r>
              <a:rPr lang="en" sz="1200">
                <a:latin typeface="Happy Monkey"/>
                <a:ea typeface="Happy Monkey"/>
                <a:cs typeface="Happy Monkey"/>
                <a:sym typeface="Happy Monkey"/>
              </a:rPr>
              <a:t>The costumes are different depending on which country or state the dancers are from, and are used to tell stories about the community</a:t>
            </a:r>
            <a:br>
              <a:rPr lang="en" sz="1200">
                <a:latin typeface="Happy Monkey"/>
                <a:ea typeface="Happy Monkey"/>
                <a:cs typeface="Happy Monkey"/>
                <a:sym typeface="Happy Monkey"/>
              </a:rPr>
            </a:br>
            <a:endParaRPr sz="1200">
              <a:latin typeface="Happy Monkey"/>
              <a:ea typeface="Happy Monkey"/>
              <a:cs typeface="Happy Monkey"/>
              <a:sym typeface="Happy Monkey"/>
            </a:endParaRPr>
          </a:p>
          <a:p>
            <a:pPr indent="-304800" lvl="0" marL="457200" rtl="0" algn="l">
              <a:spcBef>
                <a:spcPts val="0"/>
              </a:spcBef>
              <a:spcAft>
                <a:spcPts val="0"/>
              </a:spcAft>
              <a:buSzPts val="1200"/>
              <a:buFont typeface="Happy Monkey"/>
              <a:buChar char="★"/>
            </a:pPr>
            <a:r>
              <a:rPr lang="en" sz="1200">
                <a:latin typeface="Happy Monkey"/>
                <a:ea typeface="Happy Monkey"/>
                <a:cs typeface="Happy Monkey"/>
                <a:sym typeface="Happy Monkey"/>
              </a:rPr>
              <a:t>Costumes are used as an important part of the movement, particularly the skirts for the women</a:t>
            </a:r>
            <a:br>
              <a:rPr lang="en" sz="1200">
                <a:latin typeface="Happy Monkey"/>
                <a:ea typeface="Happy Monkey"/>
                <a:cs typeface="Happy Monkey"/>
                <a:sym typeface="Happy Monkey"/>
              </a:rPr>
            </a:br>
            <a:endParaRPr sz="1200">
              <a:latin typeface="Happy Monkey"/>
              <a:ea typeface="Happy Monkey"/>
              <a:cs typeface="Happy Monkey"/>
              <a:sym typeface="Happy Monkey"/>
            </a:endParaRPr>
          </a:p>
          <a:p>
            <a:pPr indent="-304800" lvl="0" marL="457200" rtl="0" algn="l">
              <a:spcBef>
                <a:spcPts val="0"/>
              </a:spcBef>
              <a:spcAft>
                <a:spcPts val="0"/>
              </a:spcAft>
              <a:buSzPts val="1200"/>
              <a:buFont typeface="Happy Monkey"/>
              <a:buChar char="★"/>
            </a:pPr>
            <a:r>
              <a:rPr lang="en" sz="1200">
                <a:latin typeface="Happy Monkey"/>
                <a:ea typeface="Happy Monkey"/>
                <a:cs typeface="Happy Monkey"/>
                <a:sym typeface="Happy Monkey"/>
              </a:rPr>
              <a:t>Other props, such as machetes, brooms, or other items are sometimes used by the male dancers to tell the story of the dance.</a:t>
            </a:r>
            <a:br>
              <a:rPr lang="en" sz="1200">
                <a:latin typeface="Happy Monkey"/>
                <a:ea typeface="Happy Monkey"/>
                <a:cs typeface="Happy Monkey"/>
                <a:sym typeface="Happy Monkey"/>
              </a:rPr>
            </a:br>
            <a:endParaRPr sz="1200">
              <a:latin typeface="Happy Monkey"/>
              <a:ea typeface="Happy Monkey"/>
              <a:cs typeface="Happy Monkey"/>
              <a:sym typeface="Happy Monkey"/>
            </a:endParaRPr>
          </a:p>
          <a:p>
            <a:pPr indent="-304800" lvl="0" marL="457200" rtl="0" algn="l">
              <a:spcBef>
                <a:spcPts val="0"/>
              </a:spcBef>
              <a:spcAft>
                <a:spcPts val="0"/>
              </a:spcAft>
              <a:buSzPts val="1200"/>
              <a:buFont typeface="Happy Monkey"/>
              <a:buChar char="★"/>
            </a:pPr>
            <a:r>
              <a:rPr lang="en" sz="1200">
                <a:latin typeface="Happy Monkey"/>
                <a:ea typeface="Happy Monkey"/>
                <a:cs typeface="Happy Monkey"/>
                <a:sym typeface="Happy Monkey"/>
              </a:rPr>
              <a:t>The rhythmic stomping, the music, and the costumes are all clues about where a particular dance comes from. </a:t>
            </a:r>
            <a:endParaRPr sz="1200">
              <a:latin typeface="Happy Monkey"/>
              <a:ea typeface="Happy Monkey"/>
              <a:cs typeface="Happy Monkey"/>
              <a:sym typeface="Happy Monke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pic>
        <p:nvPicPr>
          <p:cNvPr descr="Video produced by KHSD Career Technical Education Center (CTEC) Video Production students in recognition of Hispanic Heritage Month 2021." id="74" name="Google Shape;74;p16" title="Hispanic Heritage Month: Baile Folklorico">
            <a:hlinkClick r:id="rId4"/>
          </p:cNvPr>
          <p:cNvPicPr preferRelativeResize="0"/>
          <p:nvPr/>
        </p:nvPicPr>
        <p:blipFill>
          <a:blip r:embed="rId5">
            <a:alphaModFix/>
          </a:blip>
          <a:stretch>
            <a:fillRect/>
          </a:stretch>
        </p:blipFill>
        <p:spPr>
          <a:xfrm>
            <a:off x="1348750" y="217175"/>
            <a:ext cx="6263626" cy="4697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descr="Artistic Directors: Jose Sada, Rosalia Chapa&#10;Choreographers: Jose Sada, Rosalia Chapa&#10;Composers: Jarabe de Colima, La Grulla, El Mezquiton&#10;Dancers: Kassandra Aldava, Mia Arreguin, Andrea Blanco, Samuel Blanco, Rosalia Chapa, Yadira Hernandez, Christian Gonzalez, Iris Gonzalez, Katelynn Guerra, Raul Palomo, Hector Refugio, Saulo Refugio, Jose Sada, Fernando Sanchez, Julio Sanchez, Sarah Zepeda&#10;&#10;Video: Coastal Productions&#10;&#10;José Sada was born in Monterrey, Nuevo León, México, and  earned his diploma as &quot;Profesor de Danza Folklorica&quot; from &quot;La Academia de Danza Atemoztli&quot; in Durango City, Durango, México.  He began his dancing career in Houston in 1982 at the old Casa de Amigos Community Center in Houston under the direction of the late Guadalupe Gallardo and three of her daughters - Rosita, Lupita and Gina.  In 1988, Jose formed his first dance company, Ballet Tenochtitlán, which later merged with Ballet Folklórico Maya. In 1992, José formed his present company, Mixteco Ballet Folklorico.  In July of 2005, Jose met his fiancé, Ms. Rosalia Chapa, at a dance conference. Rosalia joined José in the continuing effort to educate Houston's communities in the art of Mexican and Spanish Flamenco dance and to preserve the indigenous &quot;danzas&quot; from México. This June 16th, Mixteco will be celebrating their 20th Anniversary, which will be held at the Hobby Center." id="79" name="Google Shape;79;p17" title="Bailes de Mexico by Mixteco Ballet Folklorico">
            <a:hlinkClick r:id="rId4"/>
          </p:cNvPr>
          <p:cNvPicPr preferRelativeResize="0"/>
          <p:nvPr/>
        </p:nvPicPr>
        <p:blipFill>
          <a:blip r:embed="rId5">
            <a:alphaModFix/>
          </a:blip>
          <a:stretch>
            <a:fillRect/>
          </a:stretch>
        </p:blipFill>
        <p:spPr>
          <a:xfrm>
            <a:off x="1588763" y="222875"/>
            <a:ext cx="5966476" cy="447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pic>
        <p:nvPicPr>
          <p:cNvPr id="84" name="Google Shape;84;p18" title="Los Machetes Jalisco">
            <a:hlinkClick r:id="rId4"/>
          </p:cNvPr>
          <p:cNvPicPr preferRelativeResize="0"/>
          <p:nvPr/>
        </p:nvPicPr>
        <p:blipFill>
          <a:blip r:embed="rId5">
            <a:alphaModFix/>
          </a:blip>
          <a:stretch>
            <a:fillRect/>
          </a:stretch>
        </p:blipFill>
        <p:spPr>
          <a:xfrm>
            <a:off x="299650" y="168550"/>
            <a:ext cx="8555050" cy="481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pic>
        <p:nvPicPr>
          <p:cNvPr id="89" name="Google Shape;89;p19"/>
          <p:cNvPicPr preferRelativeResize="0"/>
          <p:nvPr/>
        </p:nvPicPr>
        <p:blipFill>
          <a:blip r:embed="rId4">
            <a:alphaModFix/>
          </a:blip>
          <a:stretch>
            <a:fillRect/>
          </a:stretch>
        </p:blipFill>
        <p:spPr>
          <a:xfrm rot="-375208">
            <a:off x="430225" y="2172212"/>
            <a:ext cx="2162175" cy="2162175"/>
          </a:xfrm>
          <a:prstGeom prst="rect">
            <a:avLst/>
          </a:prstGeom>
          <a:noFill/>
          <a:ln>
            <a:noFill/>
          </a:ln>
        </p:spPr>
      </p:pic>
      <p:sp>
        <p:nvSpPr>
          <p:cNvPr id="90" name="Google Shape;90;p19"/>
          <p:cNvSpPr txBox="1"/>
          <p:nvPr/>
        </p:nvSpPr>
        <p:spPr>
          <a:xfrm>
            <a:off x="3346963" y="1567888"/>
            <a:ext cx="5687400" cy="230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Happy Monkey"/>
                <a:ea typeface="Happy Monkey"/>
                <a:cs typeface="Happy Monkey"/>
                <a:sym typeface="Happy Monkey"/>
              </a:rPr>
              <a:t>Kindergarten:</a:t>
            </a:r>
            <a:endParaRPr sz="2300">
              <a:latin typeface="Happy Monkey"/>
              <a:ea typeface="Happy Monkey"/>
              <a:cs typeface="Happy Monkey"/>
              <a:sym typeface="Happy Monkey"/>
            </a:endParaRPr>
          </a:p>
          <a:p>
            <a:pPr indent="0" lvl="0" marL="0" rtl="0" algn="l">
              <a:spcBef>
                <a:spcPts val="0"/>
              </a:spcBef>
              <a:spcAft>
                <a:spcPts val="0"/>
              </a:spcAft>
              <a:buNone/>
            </a:pPr>
            <a:r>
              <a:t/>
            </a:r>
            <a:endParaRPr sz="2300">
              <a:latin typeface="Happy Monkey"/>
              <a:ea typeface="Happy Monkey"/>
              <a:cs typeface="Happy Monkey"/>
              <a:sym typeface="Happy Monkey"/>
            </a:endParaRPr>
          </a:p>
          <a:p>
            <a:pPr indent="0" lvl="0" marL="0" rtl="0" algn="l">
              <a:spcBef>
                <a:spcPts val="0"/>
              </a:spcBef>
              <a:spcAft>
                <a:spcPts val="0"/>
              </a:spcAft>
              <a:buNone/>
            </a:pPr>
            <a:r>
              <a:rPr lang="en" sz="2300">
                <a:latin typeface="Happy Monkey"/>
                <a:ea typeface="Happy Monkey"/>
                <a:cs typeface="Happy Monkey"/>
                <a:sym typeface="Happy Monkey"/>
              </a:rPr>
              <a:t>2 Moves (count to 8 for each one)</a:t>
            </a:r>
            <a:br>
              <a:rPr lang="en" sz="2300">
                <a:latin typeface="Happy Monkey"/>
                <a:ea typeface="Happy Monkey"/>
                <a:cs typeface="Happy Monkey"/>
                <a:sym typeface="Happy Monkey"/>
              </a:rPr>
            </a:br>
            <a:br>
              <a:rPr lang="en" sz="2300">
                <a:latin typeface="Happy Monkey"/>
                <a:ea typeface="Happy Monkey"/>
                <a:cs typeface="Happy Monkey"/>
                <a:sym typeface="Happy Monkey"/>
              </a:rPr>
            </a:br>
            <a:r>
              <a:rPr lang="en" sz="2300">
                <a:latin typeface="Happy Monkey"/>
                <a:ea typeface="Happy Monkey"/>
                <a:cs typeface="Happy Monkey"/>
                <a:sym typeface="Happy Monkey"/>
              </a:rPr>
              <a:t>Perform  your movement in an ABAB pattern </a:t>
            </a:r>
            <a:endParaRPr sz="2300">
              <a:latin typeface="Happy Monkey"/>
              <a:ea typeface="Happy Monkey"/>
              <a:cs typeface="Happy Monkey"/>
              <a:sym typeface="Happy Monkey"/>
            </a:endParaRPr>
          </a:p>
        </p:txBody>
      </p:sp>
      <p:sp>
        <p:nvSpPr>
          <p:cNvPr id="91" name="Google Shape;91;p19"/>
          <p:cNvSpPr txBox="1"/>
          <p:nvPr/>
        </p:nvSpPr>
        <p:spPr>
          <a:xfrm>
            <a:off x="679038" y="301913"/>
            <a:ext cx="7860300" cy="1260600"/>
          </a:xfrm>
          <a:prstGeom prst="rect">
            <a:avLst/>
          </a:prstGeom>
          <a:noFill/>
          <a:ln>
            <a:noFill/>
          </a:ln>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en" sz="6000">
                <a:solidFill>
                  <a:srgbClr val="434343"/>
                </a:solidFill>
                <a:latin typeface="Englebert"/>
                <a:ea typeface="Englebert"/>
                <a:cs typeface="Englebert"/>
                <a:sym typeface="Englebert"/>
              </a:rPr>
              <a:t>Green is a Chile Pepper</a:t>
            </a:r>
            <a:br>
              <a:rPr lang="en" sz="6000">
                <a:solidFill>
                  <a:srgbClr val="434343"/>
                </a:solidFill>
                <a:latin typeface="Englebert"/>
                <a:ea typeface="Englebert"/>
                <a:cs typeface="Englebert"/>
                <a:sym typeface="Englebert"/>
              </a:rPr>
            </a:br>
            <a:r>
              <a:rPr lang="en" sz="2200">
                <a:solidFill>
                  <a:srgbClr val="434343"/>
                </a:solidFill>
                <a:latin typeface="Englebert"/>
                <a:ea typeface="Englebert"/>
                <a:cs typeface="Englebert"/>
                <a:sym typeface="Englebert"/>
              </a:rPr>
              <a:t>Book by Rosanne Greenfield Thong</a:t>
            </a:r>
            <a:endParaRPr sz="6000">
              <a:solidFill>
                <a:srgbClr val="434343"/>
              </a:solidFill>
              <a:latin typeface="Englebert"/>
              <a:ea typeface="Englebert"/>
              <a:cs typeface="Englebert"/>
              <a:sym typeface="Englebert"/>
            </a:endParaRPr>
          </a:p>
        </p:txBody>
      </p:sp>
      <p:pic>
        <p:nvPicPr>
          <p:cNvPr id="92" name="Google Shape;92;p19"/>
          <p:cNvPicPr preferRelativeResize="0"/>
          <p:nvPr/>
        </p:nvPicPr>
        <p:blipFill>
          <a:blip r:embed="rId5">
            <a:alphaModFix/>
          </a:blip>
          <a:stretch>
            <a:fillRect/>
          </a:stretch>
        </p:blipFill>
        <p:spPr>
          <a:xfrm>
            <a:off x="2790650" y="2293588"/>
            <a:ext cx="556325" cy="556325"/>
          </a:xfrm>
          <a:prstGeom prst="rect">
            <a:avLst/>
          </a:prstGeom>
          <a:noFill/>
          <a:ln>
            <a:noFill/>
          </a:ln>
        </p:spPr>
      </p:pic>
      <p:pic>
        <p:nvPicPr>
          <p:cNvPr id="93" name="Google Shape;93;p19"/>
          <p:cNvPicPr preferRelativeResize="0"/>
          <p:nvPr/>
        </p:nvPicPr>
        <p:blipFill>
          <a:blip r:embed="rId5">
            <a:alphaModFix/>
          </a:blip>
          <a:stretch>
            <a:fillRect/>
          </a:stretch>
        </p:blipFill>
        <p:spPr>
          <a:xfrm>
            <a:off x="2747188" y="3091088"/>
            <a:ext cx="556325" cy="55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20"/>
          <p:cNvPicPr preferRelativeResize="0"/>
          <p:nvPr/>
        </p:nvPicPr>
        <p:blipFill>
          <a:blip r:embed="rId4">
            <a:alphaModFix/>
          </a:blip>
          <a:stretch>
            <a:fillRect/>
          </a:stretch>
        </p:blipFill>
        <p:spPr>
          <a:xfrm rot="-375208">
            <a:off x="430225" y="2172212"/>
            <a:ext cx="2162175" cy="2162175"/>
          </a:xfrm>
          <a:prstGeom prst="rect">
            <a:avLst/>
          </a:prstGeom>
          <a:noFill/>
          <a:ln>
            <a:noFill/>
          </a:ln>
        </p:spPr>
      </p:pic>
      <p:sp>
        <p:nvSpPr>
          <p:cNvPr id="99" name="Google Shape;99;p20"/>
          <p:cNvSpPr txBox="1"/>
          <p:nvPr/>
        </p:nvSpPr>
        <p:spPr>
          <a:xfrm>
            <a:off x="3346963" y="1567888"/>
            <a:ext cx="5687400" cy="266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Happy Monkey"/>
                <a:ea typeface="Happy Monkey"/>
                <a:cs typeface="Happy Monkey"/>
                <a:sym typeface="Happy Monkey"/>
              </a:rPr>
              <a:t>First Grade</a:t>
            </a:r>
            <a:endParaRPr sz="2300">
              <a:latin typeface="Happy Monkey"/>
              <a:ea typeface="Happy Monkey"/>
              <a:cs typeface="Happy Monkey"/>
              <a:sym typeface="Happy Monkey"/>
            </a:endParaRPr>
          </a:p>
          <a:p>
            <a:pPr indent="0" lvl="0" marL="0" rtl="0" algn="l">
              <a:spcBef>
                <a:spcPts val="0"/>
              </a:spcBef>
              <a:spcAft>
                <a:spcPts val="0"/>
              </a:spcAft>
              <a:buNone/>
            </a:pPr>
            <a:r>
              <a:t/>
            </a:r>
            <a:endParaRPr sz="2300">
              <a:latin typeface="Happy Monkey"/>
              <a:ea typeface="Happy Monkey"/>
              <a:cs typeface="Happy Monkey"/>
              <a:sym typeface="Happy Monkey"/>
            </a:endParaRPr>
          </a:p>
          <a:p>
            <a:pPr indent="0" lvl="0" marL="0" rtl="0" algn="l">
              <a:spcBef>
                <a:spcPts val="0"/>
              </a:spcBef>
              <a:spcAft>
                <a:spcPts val="0"/>
              </a:spcAft>
              <a:buNone/>
            </a:pPr>
            <a:r>
              <a:rPr lang="en" sz="2300">
                <a:latin typeface="Happy Monkey"/>
                <a:ea typeface="Happy Monkey"/>
                <a:cs typeface="Happy Monkey"/>
                <a:sym typeface="Happy Monkey"/>
              </a:rPr>
              <a:t>4 Moves (count to 8 for each one)</a:t>
            </a:r>
            <a:br>
              <a:rPr lang="en" sz="2300">
                <a:latin typeface="Happy Monkey"/>
                <a:ea typeface="Happy Monkey"/>
                <a:cs typeface="Happy Monkey"/>
                <a:sym typeface="Happy Monkey"/>
              </a:rPr>
            </a:br>
            <a:endParaRPr sz="2300">
              <a:latin typeface="Happy Monkey"/>
              <a:ea typeface="Happy Monkey"/>
              <a:cs typeface="Happy Monkey"/>
              <a:sym typeface="Happy Monkey"/>
            </a:endParaRPr>
          </a:p>
          <a:p>
            <a:pPr indent="0" lvl="0" marL="0" rtl="0" algn="l">
              <a:spcBef>
                <a:spcPts val="0"/>
              </a:spcBef>
              <a:spcAft>
                <a:spcPts val="0"/>
              </a:spcAft>
              <a:buNone/>
            </a:pPr>
            <a:r>
              <a:rPr lang="en" sz="2300">
                <a:latin typeface="Happy Monkey"/>
                <a:ea typeface="Happy Monkey"/>
                <a:cs typeface="Happy Monkey"/>
                <a:sym typeface="Happy Monkey"/>
              </a:rPr>
              <a:t>At least one of your moves needs to be a locomotor movement. The rest can be stationary.</a:t>
            </a:r>
            <a:endParaRPr sz="2300">
              <a:latin typeface="Happy Monkey"/>
              <a:ea typeface="Happy Monkey"/>
              <a:cs typeface="Happy Monkey"/>
              <a:sym typeface="Happy Monkey"/>
            </a:endParaRPr>
          </a:p>
        </p:txBody>
      </p:sp>
      <p:sp>
        <p:nvSpPr>
          <p:cNvPr id="100" name="Google Shape;100;p20"/>
          <p:cNvSpPr txBox="1"/>
          <p:nvPr/>
        </p:nvSpPr>
        <p:spPr>
          <a:xfrm>
            <a:off x="679038" y="301913"/>
            <a:ext cx="7860300" cy="1260600"/>
          </a:xfrm>
          <a:prstGeom prst="rect">
            <a:avLst/>
          </a:prstGeom>
          <a:noFill/>
          <a:ln>
            <a:noFill/>
          </a:ln>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en" sz="6000">
                <a:solidFill>
                  <a:srgbClr val="434343"/>
                </a:solidFill>
                <a:latin typeface="Englebert"/>
                <a:ea typeface="Englebert"/>
                <a:cs typeface="Englebert"/>
                <a:sym typeface="Englebert"/>
              </a:rPr>
              <a:t>Green is a Chile Pepper</a:t>
            </a:r>
            <a:br>
              <a:rPr lang="en" sz="6000">
                <a:solidFill>
                  <a:srgbClr val="434343"/>
                </a:solidFill>
                <a:latin typeface="Englebert"/>
                <a:ea typeface="Englebert"/>
                <a:cs typeface="Englebert"/>
                <a:sym typeface="Englebert"/>
              </a:rPr>
            </a:br>
            <a:r>
              <a:rPr lang="en" sz="2200">
                <a:solidFill>
                  <a:srgbClr val="434343"/>
                </a:solidFill>
                <a:latin typeface="Englebert"/>
                <a:ea typeface="Englebert"/>
                <a:cs typeface="Englebert"/>
                <a:sym typeface="Englebert"/>
              </a:rPr>
              <a:t>Book by Rosanne Greenfield Thong</a:t>
            </a:r>
            <a:endParaRPr sz="6000">
              <a:solidFill>
                <a:srgbClr val="434343"/>
              </a:solidFill>
              <a:latin typeface="Englebert"/>
              <a:ea typeface="Englebert"/>
              <a:cs typeface="Englebert"/>
              <a:sym typeface="Englebert"/>
            </a:endParaRPr>
          </a:p>
        </p:txBody>
      </p:sp>
      <p:pic>
        <p:nvPicPr>
          <p:cNvPr id="101" name="Google Shape;101;p20"/>
          <p:cNvPicPr preferRelativeResize="0"/>
          <p:nvPr/>
        </p:nvPicPr>
        <p:blipFill>
          <a:blip r:embed="rId5">
            <a:alphaModFix/>
          </a:blip>
          <a:stretch>
            <a:fillRect/>
          </a:stretch>
        </p:blipFill>
        <p:spPr>
          <a:xfrm>
            <a:off x="2790650" y="2293588"/>
            <a:ext cx="556325" cy="556325"/>
          </a:xfrm>
          <a:prstGeom prst="rect">
            <a:avLst/>
          </a:prstGeom>
          <a:noFill/>
          <a:ln>
            <a:noFill/>
          </a:ln>
        </p:spPr>
      </p:pic>
      <p:pic>
        <p:nvPicPr>
          <p:cNvPr id="102" name="Google Shape;102;p20"/>
          <p:cNvPicPr preferRelativeResize="0"/>
          <p:nvPr/>
        </p:nvPicPr>
        <p:blipFill>
          <a:blip r:embed="rId5">
            <a:alphaModFix/>
          </a:blip>
          <a:stretch>
            <a:fillRect/>
          </a:stretch>
        </p:blipFill>
        <p:spPr>
          <a:xfrm>
            <a:off x="2747188" y="3091088"/>
            <a:ext cx="556325" cy="55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pic>
        <p:nvPicPr>
          <p:cNvPr id="107" name="Google Shape;107;p21"/>
          <p:cNvPicPr preferRelativeResize="0"/>
          <p:nvPr/>
        </p:nvPicPr>
        <p:blipFill>
          <a:blip r:embed="rId4">
            <a:alphaModFix/>
          </a:blip>
          <a:stretch>
            <a:fillRect/>
          </a:stretch>
        </p:blipFill>
        <p:spPr>
          <a:xfrm rot="-375208">
            <a:off x="430225" y="2172212"/>
            <a:ext cx="2162175" cy="2162175"/>
          </a:xfrm>
          <a:prstGeom prst="rect">
            <a:avLst/>
          </a:prstGeom>
          <a:noFill/>
          <a:ln>
            <a:noFill/>
          </a:ln>
        </p:spPr>
      </p:pic>
      <p:sp>
        <p:nvSpPr>
          <p:cNvPr id="108" name="Google Shape;108;p21"/>
          <p:cNvSpPr txBox="1"/>
          <p:nvPr/>
        </p:nvSpPr>
        <p:spPr>
          <a:xfrm>
            <a:off x="3346963" y="1567888"/>
            <a:ext cx="5687400" cy="337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Happy Monkey"/>
                <a:ea typeface="Happy Monkey"/>
                <a:cs typeface="Happy Monkey"/>
                <a:sym typeface="Happy Monkey"/>
              </a:rPr>
              <a:t>Second </a:t>
            </a:r>
            <a:r>
              <a:rPr lang="en" sz="2300">
                <a:latin typeface="Happy Monkey"/>
                <a:ea typeface="Happy Monkey"/>
                <a:cs typeface="Happy Monkey"/>
                <a:sym typeface="Happy Monkey"/>
              </a:rPr>
              <a:t>Grade</a:t>
            </a:r>
            <a:endParaRPr sz="2300">
              <a:latin typeface="Happy Monkey"/>
              <a:ea typeface="Happy Monkey"/>
              <a:cs typeface="Happy Monkey"/>
              <a:sym typeface="Happy Monkey"/>
            </a:endParaRPr>
          </a:p>
          <a:p>
            <a:pPr indent="0" lvl="0" marL="0" rtl="0" algn="l">
              <a:spcBef>
                <a:spcPts val="0"/>
              </a:spcBef>
              <a:spcAft>
                <a:spcPts val="0"/>
              </a:spcAft>
              <a:buNone/>
            </a:pPr>
            <a:r>
              <a:t/>
            </a:r>
            <a:endParaRPr sz="2300">
              <a:latin typeface="Happy Monkey"/>
              <a:ea typeface="Happy Monkey"/>
              <a:cs typeface="Happy Monkey"/>
              <a:sym typeface="Happy Monkey"/>
            </a:endParaRPr>
          </a:p>
          <a:p>
            <a:pPr indent="0" lvl="0" marL="0" rtl="0" algn="l">
              <a:spcBef>
                <a:spcPts val="0"/>
              </a:spcBef>
              <a:spcAft>
                <a:spcPts val="0"/>
              </a:spcAft>
              <a:buNone/>
            </a:pPr>
            <a:r>
              <a:rPr lang="en" sz="2300">
                <a:latin typeface="Happy Monkey"/>
                <a:ea typeface="Happy Monkey"/>
                <a:cs typeface="Happy Monkey"/>
                <a:sym typeface="Happy Monkey"/>
              </a:rPr>
              <a:t>4 Moves (count to 8 for each one)</a:t>
            </a:r>
            <a:br>
              <a:rPr lang="en" sz="2300">
                <a:latin typeface="Happy Monkey"/>
                <a:ea typeface="Happy Monkey"/>
                <a:cs typeface="Happy Monkey"/>
                <a:sym typeface="Happy Monkey"/>
              </a:rPr>
            </a:br>
            <a:endParaRPr sz="2300">
              <a:latin typeface="Happy Monkey"/>
              <a:ea typeface="Happy Monkey"/>
              <a:cs typeface="Happy Monkey"/>
              <a:sym typeface="Happy Monkey"/>
            </a:endParaRPr>
          </a:p>
          <a:p>
            <a:pPr indent="0" lvl="0" marL="0" rtl="0" algn="l">
              <a:spcBef>
                <a:spcPts val="0"/>
              </a:spcBef>
              <a:spcAft>
                <a:spcPts val="0"/>
              </a:spcAft>
              <a:buNone/>
            </a:pPr>
            <a:r>
              <a:rPr lang="en" sz="2300">
                <a:latin typeface="Happy Monkey"/>
                <a:ea typeface="Happy Monkey"/>
                <a:cs typeface="Happy Monkey"/>
                <a:sym typeface="Happy Monkey"/>
              </a:rPr>
              <a:t>Both Locomotor and Stationary</a:t>
            </a:r>
            <a:br>
              <a:rPr lang="en" sz="2300">
                <a:latin typeface="Happy Monkey"/>
                <a:ea typeface="Happy Monkey"/>
                <a:cs typeface="Happy Monkey"/>
                <a:sym typeface="Happy Monkey"/>
              </a:rPr>
            </a:br>
            <a:br>
              <a:rPr lang="en" sz="2300">
                <a:latin typeface="Happy Monkey"/>
                <a:ea typeface="Happy Monkey"/>
                <a:cs typeface="Happy Monkey"/>
                <a:sym typeface="Happy Monkey"/>
              </a:rPr>
            </a:br>
            <a:r>
              <a:rPr lang="en" sz="2300">
                <a:latin typeface="Happy Monkey"/>
                <a:ea typeface="Happy Monkey"/>
                <a:cs typeface="Happy Monkey"/>
                <a:sym typeface="Happy Monkey"/>
              </a:rPr>
              <a:t>Use all three levels: High, Medium, Low</a:t>
            </a:r>
            <a:endParaRPr sz="2300">
              <a:latin typeface="Happy Monkey"/>
              <a:ea typeface="Happy Monkey"/>
              <a:cs typeface="Happy Monkey"/>
              <a:sym typeface="Happy Monkey"/>
            </a:endParaRPr>
          </a:p>
          <a:p>
            <a:pPr indent="0" lvl="0" marL="0" rtl="0" algn="l">
              <a:spcBef>
                <a:spcPts val="0"/>
              </a:spcBef>
              <a:spcAft>
                <a:spcPts val="0"/>
              </a:spcAft>
              <a:buNone/>
            </a:pPr>
            <a:br>
              <a:rPr lang="en" sz="2300">
                <a:latin typeface="Happy Monkey"/>
                <a:ea typeface="Happy Monkey"/>
                <a:cs typeface="Happy Monkey"/>
                <a:sym typeface="Happy Monkey"/>
              </a:rPr>
            </a:br>
            <a:endParaRPr sz="2300">
              <a:latin typeface="Happy Monkey"/>
              <a:ea typeface="Happy Monkey"/>
              <a:cs typeface="Happy Monkey"/>
              <a:sym typeface="Happy Monkey"/>
            </a:endParaRPr>
          </a:p>
        </p:txBody>
      </p:sp>
      <p:sp>
        <p:nvSpPr>
          <p:cNvPr id="109" name="Google Shape;109;p21"/>
          <p:cNvSpPr txBox="1"/>
          <p:nvPr/>
        </p:nvSpPr>
        <p:spPr>
          <a:xfrm>
            <a:off x="679038" y="301913"/>
            <a:ext cx="7860300" cy="1260600"/>
          </a:xfrm>
          <a:prstGeom prst="rect">
            <a:avLst/>
          </a:prstGeom>
          <a:noFill/>
          <a:ln>
            <a:noFill/>
          </a:ln>
        </p:spPr>
        <p:txBody>
          <a:bodyPr anchorCtr="0" anchor="b" bIns="91425" lIns="91425" spcFirstLastPara="1" rIns="91425" wrap="square" tIns="91425">
            <a:normAutofit lnSpcReduction="20000"/>
          </a:bodyPr>
          <a:lstStyle/>
          <a:p>
            <a:pPr indent="0" lvl="0" marL="0" rtl="0" algn="ctr">
              <a:spcBef>
                <a:spcPts val="0"/>
              </a:spcBef>
              <a:spcAft>
                <a:spcPts val="0"/>
              </a:spcAft>
              <a:buNone/>
            </a:pPr>
            <a:r>
              <a:rPr lang="en" sz="6000">
                <a:solidFill>
                  <a:srgbClr val="434343"/>
                </a:solidFill>
                <a:latin typeface="Englebert"/>
                <a:ea typeface="Englebert"/>
                <a:cs typeface="Englebert"/>
                <a:sym typeface="Englebert"/>
              </a:rPr>
              <a:t>Green is a Chile Pepper</a:t>
            </a:r>
            <a:br>
              <a:rPr lang="en" sz="6000">
                <a:solidFill>
                  <a:srgbClr val="434343"/>
                </a:solidFill>
                <a:latin typeface="Englebert"/>
                <a:ea typeface="Englebert"/>
                <a:cs typeface="Englebert"/>
                <a:sym typeface="Englebert"/>
              </a:rPr>
            </a:br>
            <a:r>
              <a:rPr lang="en" sz="2200">
                <a:solidFill>
                  <a:srgbClr val="434343"/>
                </a:solidFill>
                <a:latin typeface="Englebert"/>
                <a:ea typeface="Englebert"/>
                <a:cs typeface="Englebert"/>
                <a:sym typeface="Englebert"/>
              </a:rPr>
              <a:t>Book by Rosanne Greenfield Thong</a:t>
            </a:r>
            <a:endParaRPr sz="6000">
              <a:solidFill>
                <a:srgbClr val="434343"/>
              </a:solidFill>
              <a:latin typeface="Englebert"/>
              <a:ea typeface="Englebert"/>
              <a:cs typeface="Englebert"/>
              <a:sym typeface="Englebert"/>
            </a:endParaRPr>
          </a:p>
        </p:txBody>
      </p:sp>
      <p:pic>
        <p:nvPicPr>
          <p:cNvPr id="110" name="Google Shape;110;p21"/>
          <p:cNvPicPr preferRelativeResize="0"/>
          <p:nvPr/>
        </p:nvPicPr>
        <p:blipFill>
          <a:blip r:embed="rId5">
            <a:alphaModFix/>
          </a:blip>
          <a:stretch>
            <a:fillRect/>
          </a:stretch>
        </p:blipFill>
        <p:spPr>
          <a:xfrm>
            <a:off x="2790650" y="2293588"/>
            <a:ext cx="556325" cy="556325"/>
          </a:xfrm>
          <a:prstGeom prst="rect">
            <a:avLst/>
          </a:prstGeom>
          <a:noFill/>
          <a:ln>
            <a:noFill/>
          </a:ln>
        </p:spPr>
      </p:pic>
      <p:pic>
        <p:nvPicPr>
          <p:cNvPr id="111" name="Google Shape;111;p21"/>
          <p:cNvPicPr preferRelativeResize="0"/>
          <p:nvPr/>
        </p:nvPicPr>
        <p:blipFill>
          <a:blip r:embed="rId5">
            <a:alphaModFix/>
          </a:blip>
          <a:stretch>
            <a:fillRect/>
          </a:stretch>
        </p:blipFill>
        <p:spPr>
          <a:xfrm>
            <a:off x="2747175" y="2849913"/>
            <a:ext cx="556325" cy="556325"/>
          </a:xfrm>
          <a:prstGeom prst="rect">
            <a:avLst/>
          </a:prstGeom>
          <a:noFill/>
          <a:ln>
            <a:noFill/>
          </a:ln>
        </p:spPr>
      </p:pic>
      <p:pic>
        <p:nvPicPr>
          <p:cNvPr id="112" name="Google Shape;112;p21"/>
          <p:cNvPicPr preferRelativeResize="0"/>
          <p:nvPr/>
        </p:nvPicPr>
        <p:blipFill>
          <a:blip r:embed="rId5">
            <a:alphaModFix/>
          </a:blip>
          <a:stretch>
            <a:fillRect/>
          </a:stretch>
        </p:blipFill>
        <p:spPr>
          <a:xfrm>
            <a:off x="2747188" y="3580988"/>
            <a:ext cx="556325" cy="556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